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62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6387" autoAdjust="0"/>
  </p:normalViewPr>
  <p:slideViewPr>
    <p:cSldViewPr snapToGrid="0">
      <p:cViewPr varScale="1">
        <p:scale>
          <a:sx n="115" d="100"/>
          <a:sy n="115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639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9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87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61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54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02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81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536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06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57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88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F1692-563C-4DBD-A4F1-EF828A15A957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05DD6-6927-4620-8384-FE41C2ACC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6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287921" y="24227"/>
            <a:ext cx="1343025" cy="3693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40315" y="9717"/>
            <a:ext cx="32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prompt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11226" y="18538"/>
            <a:ext cx="1148881" cy="369332"/>
          </a:xfrm>
          <a:prstGeom prst="roundRect">
            <a:avLst>
              <a:gd name="adj" fmla="val 1076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056967" y="-246"/>
            <a:ext cx="206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Image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4959433" y="412653"/>
            <a:ext cx="3658" cy="25320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441515" y="663822"/>
            <a:ext cx="2540870" cy="1354095"/>
          </a:xfrm>
          <a:prstGeom prst="roundRect">
            <a:avLst>
              <a:gd name="adj" fmla="val 1076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775588" y="722502"/>
            <a:ext cx="1872723" cy="3524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775588" y="1156963"/>
            <a:ext cx="1872723" cy="3524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75588" y="1581961"/>
            <a:ext cx="1872723" cy="3524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predictor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6571691" y="385894"/>
            <a:ext cx="4167" cy="2838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 16"/>
              <p:cNvSpPr/>
              <p:nvPr/>
            </p:nvSpPr>
            <p:spPr>
              <a:xfrm>
                <a:off x="4152510" y="2436919"/>
                <a:ext cx="3343275" cy="3810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Feature-</a:t>
                </a:r>
                <a:r>
                  <a:rPr lang="en-US" altLang="zh-CN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CrossAtten</a:t>
                </a:r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圆角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510" y="2436919"/>
                <a:ext cx="3343275" cy="381000"/>
              </a:xfrm>
              <a:prstGeom prst="roundRect">
                <a:avLst/>
              </a:prstGeom>
              <a:blipFill>
                <a:blip r:embed="rId2"/>
                <a:stretch>
                  <a:fillRect t="-6452" b="-241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 17"/>
              <p:cNvSpPr/>
              <p:nvPr/>
            </p:nvSpPr>
            <p:spPr>
              <a:xfrm>
                <a:off x="4152510" y="2897998"/>
                <a:ext cx="3343275" cy="3810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Prompt-</a:t>
                </a:r>
                <a:r>
                  <a:rPr lang="en-US" altLang="zh-CN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SelfAtten</a:t>
                </a:r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圆角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510" y="2897998"/>
                <a:ext cx="3343275" cy="381000"/>
              </a:xfrm>
              <a:prstGeom prst="roundRect">
                <a:avLst/>
              </a:prstGeom>
              <a:blipFill>
                <a:blip r:embed="rId3"/>
                <a:stretch>
                  <a:fillRect t="-6349"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 18"/>
          <p:cNvSpPr/>
          <p:nvPr/>
        </p:nvSpPr>
        <p:spPr>
          <a:xfrm>
            <a:off x="4047961" y="2313757"/>
            <a:ext cx="3552825" cy="1099163"/>
          </a:xfrm>
          <a:prstGeom prst="roundRect">
            <a:avLst>
              <a:gd name="adj" fmla="val 382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082987" y="3713286"/>
            <a:ext cx="3343275" cy="381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Forward_Prediction_Head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336748" y="4305407"/>
            <a:ext cx="216573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similarity with text </a:t>
            </a:r>
            <a:r>
              <a:rPr lang="en-US" altLang="zh-CN" sz="1600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012769" y="4373067"/>
            <a:ext cx="1352550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embed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105983" y="4305407"/>
            <a:ext cx="1704975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Output_mask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肘形连接符 24"/>
          <p:cNvCxnSpPr>
            <a:stCxn id="21" idx="1"/>
            <a:endCxn id="22" idx="0"/>
          </p:cNvCxnSpPr>
          <p:nvPr/>
        </p:nvCxnSpPr>
        <p:spPr>
          <a:xfrm rot="10800000" flipV="1">
            <a:off x="3419617" y="3903785"/>
            <a:ext cx="663370" cy="401621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23" idx="0"/>
          </p:cNvCxnSpPr>
          <p:nvPr/>
        </p:nvCxnSpPr>
        <p:spPr>
          <a:xfrm flipH="1">
            <a:off x="5689044" y="4085103"/>
            <a:ext cx="2" cy="2879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1" idx="3"/>
            <a:endCxn id="24" idx="0"/>
          </p:cNvCxnSpPr>
          <p:nvPr/>
        </p:nvCxnSpPr>
        <p:spPr>
          <a:xfrm>
            <a:off x="7426262" y="3903786"/>
            <a:ext cx="532209" cy="401621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3419616" y="4762607"/>
            <a:ext cx="0" cy="26061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943061" y="4992338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Pred_cls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5689044" y="4810697"/>
            <a:ext cx="0" cy="26061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88992" y="4995874"/>
            <a:ext cx="19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Pred_maskembed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7958470" y="4762607"/>
            <a:ext cx="0" cy="26061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105983" y="4985243"/>
            <a:ext cx="19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Pred_mask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>
            <a:off x="5689046" y="2058261"/>
            <a:ext cx="1" cy="23560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5689045" y="3445299"/>
            <a:ext cx="1" cy="23560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/>
          <p:nvPr/>
        </p:nvCxnSpPr>
        <p:spPr>
          <a:xfrm rot="16200000" flipH="1">
            <a:off x="4623300" y="4233882"/>
            <a:ext cx="3536" cy="2259113"/>
          </a:xfrm>
          <a:prstGeom prst="bentConnector3">
            <a:avLst>
              <a:gd name="adj1" fmla="val 6564932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21150" y="5664195"/>
            <a:ext cx="11680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训练阶段：</a:t>
            </a:r>
            <a:r>
              <a:rPr lang="zh-CN" altLang="en-US" dirty="0" smtClean="0"/>
              <a:t>根据</a:t>
            </a:r>
            <a:r>
              <a:rPr lang="en-US" altLang="zh-CN" dirty="0" err="1" smtClean="0"/>
              <a:t>pred_cls</a:t>
            </a:r>
            <a:r>
              <a:rPr lang="zh-CN" altLang="en-US" dirty="0" smtClean="0"/>
              <a:t>以及</a:t>
            </a:r>
            <a:r>
              <a:rPr lang="en-US" altLang="zh-CN" dirty="0" err="1" smtClean="0"/>
              <a:t>pred_maskembedding</a:t>
            </a:r>
            <a:r>
              <a:rPr lang="zh-CN" altLang="en-US" dirty="0" smtClean="0"/>
              <a:t>计算</a:t>
            </a:r>
            <a:r>
              <a:rPr lang="en-US" altLang="zh-CN" dirty="0" err="1" smtClean="0"/>
              <a:t>cost_function</a:t>
            </a:r>
            <a:r>
              <a:rPr lang="zh-CN" altLang="en-US" dirty="0"/>
              <a:t>进行</a:t>
            </a:r>
            <a:r>
              <a:rPr lang="zh-CN" altLang="en-US" dirty="0" smtClean="0"/>
              <a:t>二分匹配，选择对应的预测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GT</a:t>
            </a:r>
            <a:r>
              <a:rPr lang="zh-CN" altLang="en-US" dirty="0" smtClean="0"/>
              <a:t>计算损失。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 smtClean="0"/>
              <a:t>测试阶段：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</a:t>
            </a:r>
            <a:r>
              <a:rPr lang="zh-CN" altLang="en-US" dirty="0" smtClean="0"/>
              <a:t>语义分割任务测试：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Pred_cls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直接与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Pred_mask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相乘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0" y="0"/>
            <a:ext cx="412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关键技术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prompt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86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111315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Visual Prompt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948569"/>
            <a:ext cx="10872787" cy="559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806971"/>
            <a:ext cx="10953750" cy="56271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30365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Visual Prompt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882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56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数据集表现效果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42855"/>
            <a:ext cx="10980226" cy="61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6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56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数据集表现效果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678162"/>
            <a:ext cx="11096625" cy="55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8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56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数据集表现效果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834418"/>
            <a:ext cx="10495584" cy="52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5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56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数据集表现效果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677511"/>
            <a:ext cx="11620500" cy="54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5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06" y="704850"/>
            <a:ext cx="11052881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10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571152"/>
            <a:ext cx="11496675" cy="57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65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450319"/>
            <a:ext cx="11830050" cy="580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6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8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810374" y="55551"/>
            <a:ext cx="1571625" cy="40011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595371" y="801769"/>
            <a:ext cx="2063291" cy="598072"/>
          </a:xfrm>
          <a:prstGeom prst="roundRect">
            <a:avLst>
              <a:gd name="adj" fmla="val 1076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7627017" y="455661"/>
            <a:ext cx="0" cy="34610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99719" y="801769"/>
            <a:ext cx="2063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Text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810374" y="1745949"/>
            <a:ext cx="1682280" cy="4191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 Encoder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584153" y="1399841"/>
            <a:ext cx="0" cy="34610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584153" y="2165049"/>
            <a:ext cx="0" cy="34610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6595371" y="2511156"/>
            <a:ext cx="2063291" cy="930597"/>
          </a:xfrm>
          <a:prstGeom prst="roundRect">
            <a:avLst>
              <a:gd name="adj" fmla="val 1076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05787" y="2630033"/>
            <a:ext cx="229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Grounding tokens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Grounding classes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肘形连接符 12"/>
          <p:cNvCxnSpPr>
            <a:stCxn id="7" idx="3"/>
            <a:endCxn id="12" idx="3"/>
          </p:cNvCxnSpPr>
          <p:nvPr/>
        </p:nvCxnSpPr>
        <p:spPr>
          <a:xfrm>
            <a:off x="8763009" y="1124935"/>
            <a:ext cx="34232" cy="1828264"/>
          </a:xfrm>
          <a:prstGeom prst="bentConnector3">
            <a:avLst>
              <a:gd name="adj1" fmla="val 767796"/>
            </a:avLst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1701221" y="2669934"/>
            <a:ext cx="1266825" cy="1354095"/>
          </a:xfrm>
          <a:prstGeom prst="roundRect">
            <a:avLst>
              <a:gd name="adj" fmla="val 1076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768442" y="2748398"/>
            <a:ext cx="1119105" cy="3524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780306" y="3199608"/>
            <a:ext cx="1119105" cy="3524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797358" y="3598104"/>
            <a:ext cx="1119105" cy="3524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predictor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肘形连接符 17"/>
          <p:cNvCxnSpPr>
            <a:stCxn id="5" idx="1"/>
            <a:endCxn id="14" idx="0"/>
          </p:cNvCxnSpPr>
          <p:nvPr/>
        </p:nvCxnSpPr>
        <p:spPr>
          <a:xfrm rot="10800000" flipV="1">
            <a:off x="2334635" y="1100804"/>
            <a:ext cx="4260737" cy="1569129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endCxn id="17" idx="3"/>
          </p:cNvCxnSpPr>
          <p:nvPr/>
        </p:nvCxnSpPr>
        <p:spPr>
          <a:xfrm rot="10800000" flipV="1">
            <a:off x="2916463" y="2046171"/>
            <a:ext cx="6654558" cy="1728145"/>
          </a:xfrm>
          <a:prstGeom prst="bentConnector3">
            <a:avLst>
              <a:gd name="adj1" fmla="val -1672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020175" y="2039067"/>
            <a:ext cx="550846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698232" y="4315337"/>
            <a:ext cx="3552825" cy="786864"/>
          </a:xfrm>
          <a:prstGeom prst="roundRect">
            <a:avLst>
              <a:gd name="adj" fmla="val 382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698232" y="4057582"/>
            <a:ext cx="1304904" cy="24036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755610" y="4035296"/>
            <a:ext cx="1495447" cy="25564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 24"/>
              <p:cNvSpPr/>
              <p:nvPr/>
            </p:nvSpPr>
            <p:spPr>
              <a:xfrm>
                <a:off x="777370" y="4403658"/>
                <a:ext cx="3343275" cy="23140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Feature_cross_atten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圆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70" y="4403658"/>
                <a:ext cx="3343275" cy="231406"/>
              </a:xfrm>
              <a:prstGeom prst="roundRect">
                <a:avLst/>
              </a:prstGeom>
              <a:blipFill>
                <a:blip r:embed="rId2"/>
                <a:stretch>
                  <a:fillRect t="-42105" b="-7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圆角矩形 25"/>
              <p:cNvSpPr/>
              <p:nvPr/>
            </p:nvSpPr>
            <p:spPr>
              <a:xfrm>
                <a:off x="781725" y="4736138"/>
                <a:ext cx="3343275" cy="23140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Prompt_self_atten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圆角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25" y="4736138"/>
                <a:ext cx="3343275" cy="231406"/>
              </a:xfrm>
              <a:prstGeom prst="roundRect">
                <a:avLst/>
              </a:prstGeom>
              <a:blipFill>
                <a:blip r:embed="rId3"/>
                <a:stretch>
                  <a:fillRect t="-44737" b="-7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9020175" y="5729266"/>
                <a:ext cx="206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Pred_mask[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175" y="5729266"/>
                <a:ext cx="2069704" cy="369332"/>
              </a:xfrm>
              <a:prstGeom prst="rect">
                <a:avLst/>
              </a:prstGeom>
              <a:blipFill>
                <a:blip r:embed="rId4"/>
                <a:stretch>
                  <a:fillRect l="-265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4721965" y="4350350"/>
                <a:ext cx="1911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965" y="4350350"/>
                <a:ext cx="19115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848033" y="4868175"/>
                <a:ext cx="1911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033" y="4868175"/>
                <a:ext cx="19115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圆角矩形 32"/>
              <p:cNvSpPr/>
              <p:nvPr/>
            </p:nvSpPr>
            <p:spPr>
              <a:xfrm>
                <a:off x="4465002" y="5342122"/>
                <a:ext cx="3815745" cy="63342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训练</m:t>
                        </m:r>
                        <m:r>
                          <a:rPr lang="zh-CN" altLang="en-US" sz="16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阶段</m:t>
                        </m:r>
                        <m:r>
                          <a:rPr lang="zh-CN" altLang="en-US" sz="16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：</m:t>
                        </m:r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1600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argmax</a:t>
                </a:r>
                <a:r>
                  <a:rPr lang="en-US" altLang="zh-CN" sz="1600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r>
                  <a:rPr lang="en-US" altLang="zh-CN" sz="1600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圆角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002" y="5342122"/>
                <a:ext cx="3815745" cy="63342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0" y="0"/>
            <a:ext cx="412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关键技术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prompt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931624" y="5249492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Pred_cls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921915" y="5662412"/>
            <a:ext cx="19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Pred_maskembed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圆角矩形 83"/>
              <p:cNvSpPr/>
              <p:nvPr/>
            </p:nvSpPr>
            <p:spPr>
              <a:xfrm>
                <a:off x="4465002" y="6098598"/>
                <a:ext cx="3815744" cy="4448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测试</m:t>
                        </m:r>
                        <m:r>
                          <a:rPr lang="zh-CN" altLang="en-US" sz="1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阶段</m:t>
                        </m:r>
                        <m:r>
                          <a:rPr lang="zh-CN" alt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：</m:t>
                        </m:r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=TOPK(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圆角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002" y="6098598"/>
                <a:ext cx="3815744" cy="444854"/>
              </a:xfrm>
              <a:prstGeom prst="roundRect">
                <a:avLst/>
              </a:prstGeom>
              <a:blipFill>
                <a:blip r:embed="rId8"/>
                <a:stretch>
                  <a:fillRect b="-54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圆角矩形 87"/>
          <p:cNvSpPr/>
          <p:nvPr/>
        </p:nvSpPr>
        <p:spPr>
          <a:xfrm>
            <a:off x="4365673" y="5250208"/>
            <a:ext cx="4016326" cy="1346576"/>
          </a:xfrm>
          <a:prstGeom prst="roundRect">
            <a:avLst>
              <a:gd name="adj" fmla="val 382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肘形连接符 89"/>
          <p:cNvCxnSpPr>
            <a:stCxn id="21" idx="2"/>
          </p:cNvCxnSpPr>
          <p:nvPr/>
        </p:nvCxnSpPr>
        <p:spPr>
          <a:xfrm rot="16200000" flipH="1">
            <a:off x="2902118" y="4674727"/>
            <a:ext cx="1034158" cy="18891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肘形连接符 91"/>
          <p:cNvCxnSpPr>
            <a:stCxn id="21" idx="3"/>
            <a:endCxn id="88" idx="0"/>
          </p:cNvCxnSpPr>
          <p:nvPr/>
        </p:nvCxnSpPr>
        <p:spPr>
          <a:xfrm>
            <a:off x="4251057" y="4708769"/>
            <a:ext cx="2122779" cy="54143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肘形连接符 93"/>
          <p:cNvCxnSpPr/>
          <p:nvPr/>
        </p:nvCxnSpPr>
        <p:spPr>
          <a:xfrm rot="16200000" flipH="1">
            <a:off x="4204509" y="4964193"/>
            <a:ext cx="331847" cy="238750"/>
          </a:xfrm>
          <a:prstGeom prst="bentConnector3">
            <a:avLst>
              <a:gd name="adj1" fmla="val 1205"/>
            </a:avLst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88" idx="3"/>
            <a:endCxn id="28" idx="1"/>
          </p:cNvCxnSpPr>
          <p:nvPr/>
        </p:nvCxnSpPr>
        <p:spPr>
          <a:xfrm flipV="1">
            <a:off x="8381999" y="5913932"/>
            <a:ext cx="638176" cy="95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742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511022"/>
            <a:ext cx="11672887" cy="59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599356"/>
            <a:ext cx="11672887" cy="58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8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" y="531363"/>
            <a:ext cx="11634787" cy="59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8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168442"/>
            <a:ext cx="1029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数据集部分：不能使得所有的物体都同时出现在训练集中，要保证部分物体不出现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）自然图像</a:t>
            </a:r>
            <a:r>
              <a:rPr lang="en-US" altLang="zh-CN" dirty="0" smtClean="0"/>
              <a:t>+copy-paste</a:t>
            </a:r>
            <a:r>
              <a:rPr lang="zh-CN" altLang="en-US" dirty="0" smtClean="0"/>
              <a:t>验证一下</a:t>
            </a:r>
            <a:r>
              <a:rPr lang="en-US" altLang="zh-CN" dirty="0" smtClean="0"/>
              <a:t>SEEM</a:t>
            </a:r>
            <a:r>
              <a:rPr lang="zh-CN" altLang="en-US" dirty="0" smtClean="0"/>
              <a:t>是否能将异常部分分割出来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）我们训练的缺陷模型</a:t>
            </a:r>
            <a:r>
              <a:rPr lang="en-US" altLang="zh-CN" dirty="0" smtClean="0"/>
              <a:t>+reference</a:t>
            </a:r>
            <a:r>
              <a:rPr lang="zh-CN" altLang="en-US" dirty="0" smtClean="0"/>
              <a:t>是否能实现更好的缺陷分割</a:t>
            </a:r>
            <a:endParaRPr lang="en-US" altLang="zh-CN" dirty="0"/>
          </a:p>
        </p:txBody>
      </p:sp>
      <p:grpSp>
        <p:nvGrpSpPr>
          <p:cNvPr id="68" name="组合 67"/>
          <p:cNvGrpSpPr/>
          <p:nvPr/>
        </p:nvGrpSpPr>
        <p:grpSpPr>
          <a:xfrm>
            <a:off x="3132973" y="2391276"/>
            <a:ext cx="2581275" cy="1714500"/>
            <a:chOff x="3024689" y="2367213"/>
            <a:chExt cx="2581275" cy="1714500"/>
          </a:xfrm>
        </p:grpSpPr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4689" y="2367213"/>
              <a:ext cx="2581275" cy="1714500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3" t="35350" r="31061"/>
            <a:stretch/>
          </p:blipFill>
          <p:spPr>
            <a:xfrm>
              <a:off x="3229225" y="3128211"/>
              <a:ext cx="673359" cy="736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73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43"/>
            <a:ext cx="12026299" cy="617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6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3351" cy="67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6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4709"/>
            <a:ext cx="11505646" cy="54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9" y="717398"/>
            <a:ext cx="9962536" cy="50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2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16" y="643524"/>
            <a:ext cx="11741317" cy="56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6" y="340062"/>
            <a:ext cx="10311901" cy="62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4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-9005" y="0"/>
            <a:ext cx="412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关键技术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150216" y="415870"/>
            <a:ext cx="405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&amp;&amp; Inference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2193408" y="885674"/>
            <a:ext cx="769570" cy="3759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115939" y="1320262"/>
            <a:ext cx="1856116" cy="4154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N:Positive_mask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1647093" y="2252246"/>
            <a:ext cx="1311431" cy="4154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N:   </a:t>
            </a:r>
            <a:r>
              <a:rPr lang="en-US" altLang="zh-CN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GT_mask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106862" y="823759"/>
            <a:ext cx="1982595" cy="18674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3151003" y="988347"/>
            <a:ext cx="87923" cy="7473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300472" y="963677"/>
            <a:ext cx="1863970" cy="123800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3449941" y="1016808"/>
            <a:ext cx="1611154" cy="3361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 feature N times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3426880" y="1406100"/>
            <a:ext cx="1611154" cy="3361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sample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接箭头连接符 61"/>
          <p:cNvCxnSpPr>
            <a:stCxn id="59" idx="3"/>
          </p:cNvCxnSpPr>
          <p:nvPr/>
        </p:nvCxnSpPr>
        <p:spPr>
          <a:xfrm>
            <a:off x="5164442" y="1582681"/>
            <a:ext cx="323849" cy="6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5162976" y="1896898"/>
            <a:ext cx="325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5162976" y="1037020"/>
            <a:ext cx="325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5501983" y="1762552"/>
            <a:ext cx="167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queries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470479" y="1344465"/>
            <a:ext cx="167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443779" y="887732"/>
            <a:ext cx="167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449941" y="1803892"/>
            <a:ext cx="1611154" cy="3361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queries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右大括号 68"/>
          <p:cNvSpPr/>
          <p:nvPr/>
        </p:nvSpPr>
        <p:spPr>
          <a:xfrm>
            <a:off x="7042170" y="1077543"/>
            <a:ext cx="87923" cy="7473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7193443" y="1294190"/>
            <a:ext cx="1042900" cy="2950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圆角矩形 70"/>
              <p:cNvSpPr/>
              <p:nvPr/>
            </p:nvSpPr>
            <p:spPr>
              <a:xfrm>
                <a:off x="6226151" y="2497674"/>
                <a:ext cx="2178016" cy="37192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bg2">
                        <a:lumMod val="50000"/>
                      </a:schemeClr>
                    </a:solidFill>
                  </a:rPr>
                  <a:t>=</a:t>
                </a:r>
                <a:r>
                  <a:rPr lang="en-US" altLang="zh-CN" sz="16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argmax</a:t>
                </a:r>
                <a:r>
                  <a:rPr lang="en-US" altLang="zh-CN" sz="1600" dirty="0" smtClean="0">
                    <a:solidFill>
                      <a:schemeClr val="bg2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圆角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151" y="2497674"/>
                <a:ext cx="2178016" cy="371920"/>
              </a:xfrm>
              <a:prstGeom prst="roundRect">
                <a:avLst/>
              </a:prstGeom>
              <a:blipFill>
                <a:blip r:embed="rId2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肘形连接符 71"/>
          <p:cNvCxnSpPr>
            <a:stCxn id="70" idx="3"/>
            <a:endCxn id="71" idx="3"/>
          </p:cNvCxnSpPr>
          <p:nvPr/>
        </p:nvCxnSpPr>
        <p:spPr>
          <a:xfrm>
            <a:off x="8236343" y="1441700"/>
            <a:ext cx="167824" cy="1241934"/>
          </a:xfrm>
          <a:prstGeom prst="bentConnector3">
            <a:avLst>
              <a:gd name="adj1" fmla="val 236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3031809" y="3077363"/>
            <a:ext cx="1372079" cy="43705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接箭头连接符 73"/>
          <p:cNvCxnSpPr>
            <a:stCxn id="71" idx="1"/>
          </p:cNvCxnSpPr>
          <p:nvPr/>
        </p:nvCxnSpPr>
        <p:spPr>
          <a:xfrm flipH="1">
            <a:off x="5832657" y="2683634"/>
            <a:ext cx="393494" cy="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393109" y="2531040"/>
            <a:ext cx="167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Pred_mask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365579" y="3024689"/>
            <a:ext cx="167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Prev_mask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413246" y="3534533"/>
            <a:ext cx="167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GT_mask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左大括号 77"/>
          <p:cNvSpPr/>
          <p:nvPr/>
        </p:nvSpPr>
        <p:spPr>
          <a:xfrm>
            <a:off x="4475591" y="2756005"/>
            <a:ext cx="123092" cy="10004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1129535" y="1786254"/>
            <a:ext cx="1856116" cy="4154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N:Negative_mask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肘形连接符 79"/>
          <p:cNvCxnSpPr/>
          <p:nvPr/>
        </p:nvCxnSpPr>
        <p:spPr>
          <a:xfrm rot="10800000">
            <a:off x="1361308" y="2687449"/>
            <a:ext cx="1651833" cy="5688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1084110" y="3524453"/>
            <a:ext cx="1907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Iters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andomInt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(0,2)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上弧形箭头 81"/>
          <p:cNvSpPr/>
          <p:nvPr/>
        </p:nvSpPr>
        <p:spPr>
          <a:xfrm rot="13513560">
            <a:off x="1085074" y="3218561"/>
            <a:ext cx="404446" cy="1905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圆角矩形 82"/>
              <p:cNvSpPr/>
              <p:nvPr/>
            </p:nvSpPr>
            <p:spPr>
              <a:xfrm>
                <a:off x="5920526" y="4856087"/>
                <a:ext cx="2315817" cy="37192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2">
                        <a:lumMod val="5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m:t>argmax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圆角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526" y="4856087"/>
                <a:ext cx="2315817" cy="371920"/>
              </a:xfrm>
              <a:prstGeom prst="roundRect">
                <a:avLst/>
              </a:prstGeom>
              <a:blipFill>
                <a:blip r:embed="rId3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/>
          <p:cNvCxnSpPr>
            <a:stCxn id="83" idx="1"/>
          </p:cNvCxnSpPr>
          <p:nvPr/>
        </p:nvCxnSpPr>
        <p:spPr>
          <a:xfrm flipH="1">
            <a:off x="5527032" y="5042047"/>
            <a:ext cx="393494" cy="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4087484" y="4889453"/>
            <a:ext cx="167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Pred_mask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059954" y="5383102"/>
            <a:ext cx="167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Prev_mask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107621" y="5892946"/>
            <a:ext cx="167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GT_mask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左大括号 87"/>
          <p:cNvSpPr/>
          <p:nvPr/>
        </p:nvSpPr>
        <p:spPr>
          <a:xfrm>
            <a:off x="4169966" y="5114418"/>
            <a:ext cx="123092" cy="10004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2687875" y="5396137"/>
            <a:ext cx="1372079" cy="43705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上弧形箭头 89"/>
          <p:cNvSpPr/>
          <p:nvPr/>
        </p:nvSpPr>
        <p:spPr>
          <a:xfrm rot="13513560">
            <a:off x="2185235" y="5426613"/>
            <a:ext cx="404446" cy="1905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624018" y="5646415"/>
            <a:ext cx="1907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Iters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88667" y="6264489"/>
            <a:ext cx="350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of last iteration for evaluation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526087" y="3272922"/>
                <a:ext cx="3665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训练阶段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计算：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根据</m:t>
                    </m:r>
                    <m:r>
                      <a:rPr lang="en-US" altLang="zh-CN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+IOU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进行二分匹配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087" y="3272922"/>
                <a:ext cx="3665913" cy="1200329"/>
              </a:xfrm>
              <a:prstGeom prst="rect">
                <a:avLst/>
              </a:prstGeom>
              <a:blipFill>
                <a:blip r:embed="rId4"/>
                <a:stretch>
                  <a:fillRect l="-1498" t="-3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166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960" y="130629"/>
            <a:ext cx="119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(1) </a:t>
            </a:r>
            <a:r>
              <a:rPr lang="zh-CN" altLang="en-US" dirty="0" smtClean="0"/>
              <a:t>改变一下</a:t>
            </a:r>
            <a:r>
              <a:rPr lang="en-US" altLang="zh-CN" dirty="0" err="1" smtClean="0"/>
              <a:t>reference_image</a:t>
            </a:r>
            <a:r>
              <a:rPr lang="zh-CN" altLang="en-US" dirty="0" smtClean="0"/>
              <a:t>，除了包含自身数据集的</a:t>
            </a:r>
            <a:r>
              <a:rPr lang="en-US" altLang="zh-CN" dirty="0" err="1" smtClean="0"/>
              <a:t>okimage</a:t>
            </a:r>
            <a:r>
              <a:rPr lang="zh-CN" altLang="en-US" dirty="0" smtClean="0"/>
              <a:t>外，还加入其他数据集的</a:t>
            </a:r>
            <a:r>
              <a:rPr lang="en-US" altLang="zh-CN" dirty="0" err="1" smtClean="0"/>
              <a:t>okimage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0960" y="592183"/>
            <a:ext cx="1159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Memory bank</a:t>
            </a:r>
            <a:r>
              <a:rPr lang="zh-CN" altLang="en-US" dirty="0" smtClean="0"/>
              <a:t>是利用</a:t>
            </a:r>
            <a:r>
              <a:rPr lang="en-US" altLang="zh-CN" dirty="0" smtClean="0"/>
              <a:t>patch</a:t>
            </a:r>
            <a:r>
              <a:rPr lang="zh-CN" altLang="en-US" dirty="0" smtClean="0"/>
              <a:t>级别的相似度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60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7" y="344889"/>
            <a:ext cx="12089403" cy="65131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484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Ours+reference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55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641"/>
            <a:ext cx="11947616" cy="59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3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10" y="106326"/>
            <a:ext cx="11555866" cy="644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1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464630" y="100314"/>
            <a:ext cx="2570615" cy="4258491"/>
          </a:xfrm>
          <a:prstGeom prst="roundRect">
            <a:avLst>
              <a:gd name="adj" fmla="val 2564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474926" y="145531"/>
            <a:ext cx="271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Prompt memory bank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011680" y="670559"/>
            <a:ext cx="1872342" cy="459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prompt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898568" y="670559"/>
            <a:ext cx="2024743" cy="4597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prompt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48660" y="1212743"/>
            <a:ext cx="299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图像上异常区域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411748" y="1174757"/>
            <a:ext cx="299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图像上正常区域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74" y="4604783"/>
            <a:ext cx="9048750" cy="20193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59809" y="2511188"/>
            <a:ext cx="745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</a:t>
            </a:r>
            <a:r>
              <a:rPr lang="en-US" altLang="zh-CN" dirty="0" smtClean="0"/>
              <a:t>self-image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positive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negative</a:t>
            </a:r>
            <a:r>
              <a:rPr lang="zh-CN" altLang="en-US" dirty="0" smtClean="0"/>
              <a:t>成立的话，那么剩余的大量负样本有啥用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32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628475"/>
            <a:ext cx="11649075" cy="57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5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874"/>
            <a:ext cx="12539662" cy="60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3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Ours+seem</a:t>
            </a:r>
            <a:r>
              <a:rPr lang="en-US" altLang="zh-CN" dirty="0" smtClean="0"/>
              <a:t> query=30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560428"/>
            <a:ext cx="12082462" cy="62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8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3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Ours+seem</a:t>
            </a:r>
            <a:r>
              <a:rPr lang="en-US" altLang="zh-CN" dirty="0" smtClean="0"/>
              <a:t> query=30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677007"/>
            <a:ext cx="11977687" cy="608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38348" y="1476373"/>
            <a:ext cx="1314452" cy="1895475"/>
            <a:chOff x="523873" y="676273"/>
            <a:chExt cx="1314452" cy="1895475"/>
          </a:xfrm>
        </p:grpSpPr>
        <p:sp>
          <p:nvSpPr>
            <p:cNvPr id="4" name="流程图: 手动操作 3"/>
            <p:cNvSpPr/>
            <p:nvPr/>
          </p:nvSpPr>
          <p:spPr>
            <a:xfrm rot="16200000">
              <a:off x="233362" y="966786"/>
              <a:ext cx="1895475" cy="1314450"/>
            </a:xfrm>
            <a:prstGeom prst="flowChartManualOperati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3873" y="1281795"/>
              <a:ext cx="1314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Pre-trained Encoder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9401175" y="0"/>
            <a:ext cx="1143000" cy="1085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rot="10800000">
            <a:off x="4095748" y="1476374"/>
            <a:ext cx="1314451" cy="1895475"/>
            <a:chOff x="523874" y="676273"/>
            <a:chExt cx="1314451" cy="1895475"/>
          </a:xfrm>
        </p:grpSpPr>
        <p:sp>
          <p:nvSpPr>
            <p:cNvPr id="10" name="流程图: 手动操作 9"/>
            <p:cNvSpPr/>
            <p:nvPr/>
          </p:nvSpPr>
          <p:spPr>
            <a:xfrm rot="16200000">
              <a:off x="233362" y="966786"/>
              <a:ext cx="1895475" cy="1314450"/>
            </a:xfrm>
            <a:prstGeom prst="flowChartManualOperati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 rot="10800000">
              <a:off x="523874" y="1458396"/>
              <a:ext cx="1314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" name="直接箭头连接符 12"/>
          <p:cNvCxnSpPr/>
          <p:nvPr/>
        </p:nvCxnSpPr>
        <p:spPr>
          <a:xfrm>
            <a:off x="1066800" y="2081895"/>
            <a:ext cx="971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066800" y="2728226"/>
            <a:ext cx="971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90500" y="189547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3350" y="2502752"/>
            <a:ext cx="99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 algn="ctr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352799" y="2080141"/>
            <a:ext cx="742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352799" y="2728226"/>
            <a:ext cx="742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-23815" y="3498858"/>
            <a:ext cx="4357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images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ok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图）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  images  (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缺陷图）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映射到特征图上，把对应的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的部分取出来，取对应的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个向量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410199" y="2037961"/>
            <a:ext cx="971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81747" y="1851062"/>
            <a:ext cx="29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features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781797" y="2966351"/>
            <a:ext cx="2400300" cy="3419475"/>
          </a:xfrm>
          <a:prstGeom prst="roundRect">
            <a:avLst>
              <a:gd name="adj" fmla="val 2778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7596186" y="2966350"/>
            <a:ext cx="9525" cy="341947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420100" y="2966350"/>
            <a:ext cx="9525" cy="341947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781797" y="3498858"/>
            <a:ext cx="24003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81797" y="3047939"/>
            <a:ext cx="81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scale1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596186" y="3050495"/>
            <a:ext cx="81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scale2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8372470" y="3053772"/>
            <a:ext cx="81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scale3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-1" y="5195527"/>
            <a:ext cx="6381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测试的时候，提供一张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，根据他的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去提取的，那么我们也应该提供一张缺陷图，然后取特征去做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先把训练的时候改为提供一张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的图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+mask  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提取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</a:p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然后把剩下的部分作为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作为提示，整体作为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7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56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自然数据集表现效果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8" y="1022879"/>
            <a:ext cx="11351942" cy="503502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544777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Prompt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04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250" y="209550"/>
            <a:ext cx="1147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Mask_embedding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mask_features</a:t>
            </a:r>
            <a:r>
              <a:rPr lang="zh-CN" altLang="en-US" dirty="0" smtClean="0"/>
              <a:t>本来用于生成多个</a:t>
            </a:r>
            <a:r>
              <a:rPr lang="en-US" altLang="zh-CN" dirty="0" smtClean="0"/>
              <a:t>mask   </a:t>
            </a:r>
            <a:r>
              <a:rPr lang="zh-CN" altLang="en-US" dirty="0" smtClean="0"/>
              <a:t>现在只能生成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en-US" altLang="zh-CN" dirty="0" err="1" smtClean="0"/>
              <a:t>V_embedding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mask_embedding</a:t>
            </a:r>
            <a:r>
              <a:rPr lang="zh-CN" altLang="en-US" dirty="0" smtClean="0"/>
              <a:t>本来用于相乘计算所选的</a:t>
            </a:r>
            <a:r>
              <a:rPr lang="en-US" altLang="zh-CN" dirty="0" err="1" smtClean="0"/>
              <a:t>mask_id</a:t>
            </a:r>
            <a:r>
              <a:rPr lang="zh-CN" altLang="en-US" dirty="0" smtClean="0"/>
              <a:t>，现在也失效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5250" y="1219200"/>
            <a:ext cx="1109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和</a:t>
            </a:r>
            <a:r>
              <a:rPr lang="en-US" altLang="zh-CN" dirty="0" smtClean="0"/>
              <a:t>positive visual prompt</a:t>
            </a:r>
            <a:r>
              <a:rPr lang="zh-CN" altLang="en-US" dirty="0" smtClean="0"/>
              <a:t>计算得到的</a:t>
            </a:r>
            <a:r>
              <a:rPr lang="en-US" altLang="zh-CN" dirty="0" smtClean="0"/>
              <a:t>cross attention</a:t>
            </a:r>
            <a:r>
              <a:rPr lang="zh-CN" altLang="en-US" dirty="0" smtClean="0"/>
              <a:t>，然后得到的</a:t>
            </a:r>
            <a:r>
              <a:rPr lang="en-US" altLang="zh-CN" dirty="0" smtClean="0"/>
              <a:t>attention map</a:t>
            </a:r>
          </a:p>
          <a:p>
            <a:r>
              <a:rPr lang="zh-CN" altLang="en-US" dirty="0" smtClean="0"/>
              <a:t>和与</a:t>
            </a:r>
            <a:r>
              <a:rPr lang="en-US" altLang="zh-CN" dirty="0" smtClean="0"/>
              <a:t>negative visual prompt</a:t>
            </a:r>
            <a:r>
              <a:rPr lang="zh-CN" altLang="en-US" dirty="0" smtClean="0"/>
              <a:t>计算得到的</a:t>
            </a:r>
            <a:r>
              <a:rPr lang="en-US" altLang="zh-CN" dirty="0" smtClean="0"/>
              <a:t>cross attention</a:t>
            </a:r>
            <a:r>
              <a:rPr lang="zh-CN" altLang="en-US" dirty="0" smtClean="0"/>
              <a:t>，得到的</a:t>
            </a:r>
            <a:r>
              <a:rPr lang="en-US" altLang="zh-CN" dirty="0" smtClean="0"/>
              <a:t>attention map</a:t>
            </a:r>
            <a:r>
              <a:rPr lang="zh-CN" altLang="en-US" dirty="0" smtClean="0"/>
              <a:t>相减，得到的为最终增强的</a:t>
            </a:r>
            <a:r>
              <a:rPr lang="en-US" altLang="zh-CN" dirty="0" smtClean="0"/>
              <a:t>attention map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81025" y="2487633"/>
            <a:ext cx="130492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8662" y="3974424"/>
            <a:ext cx="1009650" cy="990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52499" y="5308220"/>
            <a:ext cx="561975" cy="589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086225" y="2487633"/>
            <a:ext cx="352425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62524" y="2487633"/>
            <a:ext cx="352425" cy="1219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729037" y="2142530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prompt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86300" y="2144732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prompt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95275" y="2316183"/>
            <a:ext cx="1971675" cy="3886200"/>
          </a:xfrm>
          <a:prstGeom prst="roundRect">
            <a:avLst>
              <a:gd name="adj" fmla="val 700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086225" y="3974424"/>
            <a:ext cx="352425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962524" y="3974424"/>
            <a:ext cx="352425" cy="1219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086225" y="5384124"/>
            <a:ext cx="352425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62524" y="5384124"/>
            <a:ext cx="352425" cy="1219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曲线连接符 18"/>
          <p:cNvCxnSpPr/>
          <p:nvPr/>
        </p:nvCxnSpPr>
        <p:spPr>
          <a:xfrm flipV="1">
            <a:off x="1514474" y="2925783"/>
            <a:ext cx="2571751" cy="3143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endCxn id="10" idx="1"/>
          </p:cNvCxnSpPr>
          <p:nvPr/>
        </p:nvCxnSpPr>
        <p:spPr>
          <a:xfrm flipV="1">
            <a:off x="1581150" y="3097233"/>
            <a:ext cx="3381374" cy="152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/>
          <p:nvPr/>
        </p:nvCxnSpPr>
        <p:spPr>
          <a:xfrm flipV="1">
            <a:off x="1409700" y="4288453"/>
            <a:ext cx="2676525" cy="1428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endCxn id="15" idx="1"/>
          </p:cNvCxnSpPr>
          <p:nvPr/>
        </p:nvCxnSpPr>
        <p:spPr>
          <a:xfrm>
            <a:off x="1371600" y="4431328"/>
            <a:ext cx="3590924" cy="1526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/>
          <p:nvPr/>
        </p:nvCxnSpPr>
        <p:spPr>
          <a:xfrm>
            <a:off x="1381126" y="5593674"/>
            <a:ext cx="2705099" cy="1799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>
            <a:endCxn id="17" idx="1"/>
          </p:cNvCxnSpPr>
          <p:nvPr/>
        </p:nvCxnSpPr>
        <p:spPr>
          <a:xfrm>
            <a:off x="1390650" y="5683641"/>
            <a:ext cx="3571874" cy="3100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5314949" y="3079791"/>
            <a:ext cx="704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314949" y="4561164"/>
            <a:ext cx="704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314949" y="5993724"/>
            <a:ext cx="704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019800" y="2620179"/>
            <a:ext cx="971550" cy="9541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696201" y="2620179"/>
            <a:ext cx="971550" cy="9541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019800" y="4162512"/>
            <a:ext cx="971550" cy="9541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7696201" y="4162512"/>
            <a:ext cx="971550" cy="9541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57899" y="5600874"/>
            <a:ext cx="971550" cy="9541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734300" y="5600874"/>
            <a:ext cx="971550" cy="9541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29463" y="2925783"/>
            <a:ext cx="428625" cy="42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>
            <a:stCxn id="40" idx="2"/>
            <a:endCxn id="40" idx="6"/>
          </p:cNvCxnSpPr>
          <p:nvPr/>
        </p:nvCxnSpPr>
        <p:spPr>
          <a:xfrm>
            <a:off x="7129463" y="3139292"/>
            <a:ext cx="4286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7129463" y="4394836"/>
            <a:ext cx="428625" cy="42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>
            <a:stCxn id="43" idx="2"/>
            <a:endCxn id="43" idx="6"/>
          </p:cNvCxnSpPr>
          <p:nvPr/>
        </p:nvCxnSpPr>
        <p:spPr>
          <a:xfrm>
            <a:off x="7129463" y="4608345"/>
            <a:ext cx="4286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7167562" y="5988874"/>
            <a:ext cx="428625" cy="42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>
            <a:stCxn id="45" idx="2"/>
            <a:endCxn id="45" idx="6"/>
          </p:cNvCxnSpPr>
          <p:nvPr/>
        </p:nvCxnSpPr>
        <p:spPr>
          <a:xfrm>
            <a:off x="7167562" y="6202383"/>
            <a:ext cx="4286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右大括号 46"/>
          <p:cNvSpPr/>
          <p:nvPr/>
        </p:nvSpPr>
        <p:spPr>
          <a:xfrm>
            <a:off x="8667751" y="2828925"/>
            <a:ext cx="847724" cy="3267075"/>
          </a:xfrm>
          <a:prstGeom prst="rightBrace">
            <a:avLst>
              <a:gd name="adj1" fmla="val 8333"/>
              <a:gd name="adj2" fmla="val 517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9601202" y="431711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fusion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86014" y="2564012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547938" y="321059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447924" y="3944574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505074" y="459465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543174" y="5393172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543174" y="5938001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9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09182"/>
            <a:ext cx="892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取出</a:t>
            </a:r>
            <a:r>
              <a:rPr lang="en-US" altLang="zh-CN" dirty="0" smtClean="0"/>
              <a:t>positive</a:t>
            </a:r>
            <a:r>
              <a:rPr lang="zh-CN" altLang="en-US" dirty="0" smtClean="0"/>
              <a:t>点对应的</a:t>
            </a:r>
            <a:r>
              <a:rPr lang="en-US" altLang="zh-CN" dirty="0" smtClean="0"/>
              <a:t>patch</a:t>
            </a:r>
            <a:r>
              <a:rPr lang="zh-CN" altLang="en-US" dirty="0" smtClean="0"/>
              <a:t>，将该</a:t>
            </a:r>
            <a:r>
              <a:rPr lang="en-US" altLang="zh-CN" dirty="0" smtClean="0"/>
              <a:t>patch</a:t>
            </a:r>
            <a:r>
              <a:rPr lang="zh-CN" altLang="en-US" dirty="0" smtClean="0"/>
              <a:t>进行编码作为</a:t>
            </a:r>
            <a:r>
              <a:rPr lang="en-US" altLang="zh-CN" dirty="0" smtClean="0"/>
              <a:t>positive prompt</a:t>
            </a:r>
          </a:p>
          <a:p>
            <a:r>
              <a:rPr lang="zh-CN" altLang="en-US" dirty="0"/>
              <a:t>特征</a:t>
            </a:r>
            <a:r>
              <a:rPr lang="zh-CN" altLang="en-US" dirty="0" smtClean="0"/>
              <a:t>图大小为</a:t>
            </a:r>
            <a:r>
              <a:rPr lang="en-US" altLang="zh-CN" dirty="0" smtClean="0"/>
              <a:t>56*56</a:t>
            </a:r>
            <a:r>
              <a:rPr lang="zh-CN" altLang="en-US" dirty="0" smtClean="0"/>
              <a:t>，分为</a:t>
            </a:r>
            <a:r>
              <a:rPr lang="en-US" altLang="zh-CN" dirty="0" smtClean="0"/>
              <a:t>4*4</a:t>
            </a:r>
            <a:r>
              <a:rPr lang="zh-CN" altLang="en-US" dirty="0" smtClean="0"/>
              <a:t>大小的</a:t>
            </a:r>
            <a:r>
              <a:rPr lang="en-US" altLang="zh-CN" dirty="0" smtClean="0"/>
              <a:t>window</a:t>
            </a:r>
            <a:r>
              <a:rPr lang="zh-CN" altLang="en-US" dirty="0" smtClean="0"/>
              <a:t>，取出缺陷存在的</a:t>
            </a:r>
            <a:r>
              <a:rPr lang="en-US" altLang="zh-CN" dirty="0" smtClean="0"/>
              <a:t>window</a:t>
            </a:r>
            <a:r>
              <a:rPr lang="zh-CN" altLang="en-US" dirty="0" smtClean="0"/>
              <a:t>进行编码作为</a:t>
            </a:r>
            <a:endParaRPr lang="en-US" altLang="zh-CN" dirty="0" smtClean="0"/>
          </a:p>
          <a:p>
            <a:r>
              <a:rPr lang="en-US" altLang="zh-CN" dirty="0" err="1" smtClean="0"/>
              <a:t>Postive</a:t>
            </a:r>
            <a:r>
              <a:rPr lang="en-US" altLang="zh-CN" dirty="0" smtClean="0"/>
              <a:t> prompt</a:t>
            </a:r>
            <a:r>
              <a:rPr lang="zh-CN" altLang="en-US" dirty="0" smtClean="0"/>
              <a:t>，剩余的</a:t>
            </a:r>
            <a:r>
              <a:rPr lang="en-US" altLang="zh-CN" dirty="0" smtClean="0"/>
              <a:t>window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negative prompt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68991" y="1501254"/>
            <a:ext cx="3725839" cy="3753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968991" y="2210937"/>
            <a:ext cx="3725839" cy="136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68991" y="2956678"/>
            <a:ext cx="3725839" cy="136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968991" y="3716067"/>
            <a:ext cx="3725839" cy="136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968991" y="4485227"/>
            <a:ext cx="3725839" cy="136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705970" y="1524673"/>
            <a:ext cx="15923" cy="3729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458872" y="1512964"/>
            <a:ext cx="15923" cy="3729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3184477" y="1512964"/>
            <a:ext cx="15923" cy="3729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3948753" y="1501254"/>
            <a:ext cx="15923" cy="3729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4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629098" y="163774"/>
            <a:ext cx="3794078" cy="6305265"/>
          </a:xfrm>
          <a:prstGeom prst="roundRect">
            <a:avLst>
              <a:gd name="adj" fmla="val 2638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7629098" y="764275"/>
            <a:ext cx="3794078" cy="1364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629098" y="245661"/>
            <a:ext cx="409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Memory Bank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82687" y="777923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obj1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482687" y="1238745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obj2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482687" y="1699567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obj3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387151" y="2353398"/>
            <a:ext cx="133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obj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0" y="163774"/>
            <a:ext cx="6387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4</a:t>
            </a:r>
            <a:r>
              <a:rPr lang="zh-CN" altLang="en-US" dirty="0" smtClean="0"/>
              <a:t>个尺度分别进行类似的操作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smtClean="0"/>
              <a:t>Negative memory bank</a:t>
            </a:r>
            <a:r>
              <a:rPr lang="zh-CN" altLang="en-US" dirty="0" smtClean="0"/>
              <a:t>扩展到整个数据集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29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194" y="218364"/>
            <a:ext cx="5895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Learnable queries</a:t>
            </a:r>
            <a:r>
              <a:rPr lang="zh-CN" altLang="en-US" dirty="0" smtClean="0"/>
              <a:t>分别与</a:t>
            </a:r>
            <a:r>
              <a:rPr lang="en-US" altLang="zh-CN" dirty="0" smtClean="0"/>
              <a:t>image features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visual prompts</a:t>
            </a:r>
            <a:r>
              <a:rPr lang="zh-CN" altLang="en-US" dirty="0" smtClean="0"/>
              <a:t>分别进行交互，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2400" y="1438275"/>
            <a:ext cx="862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Positive feature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negative feature</a:t>
            </a:r>
            <a:r>
              <a:rPr lang="zh-CN" altLang="en-US" dirty="0" smtClean="0"/>
              <a:t>与原图的</a:t>
            </a:r>
            <a:r>
              <a:rPr lang="en-US" altLang="zh-CN" dirty="0" smtClean="0"/>
              <a:t>embedding</a:t>
            </a:r>
            <a:r>
              <a:rPr lang="zh-CN" altLang="en-US" dirty="0" smtClean="0"/>
              <a:t>的匹配问题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58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1" y="0"/>
            <a:ext cx="1106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Query=1, visual sampler, </a:t>
            </a:r>
            <a:r>
              <a:rPr lang="en-US" altLang="zh-CN" dirty="0" err="1" smtClean="0"/>
              <a:t>pos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neg</a:t>
            </a:r>
            <a:endParaRPr lang="en-US" altLang="zh-CN" dirty="0" smtClean="0"/>
          </a:p>
          <a:p>
            <a:r>
              <a:rPr lang="en-US" altLang="zh-CN" dirty="0" smtClean="0"/>
              <a:t>Query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features, prompts</a:t>
            </a:r>
            <a:r>
              <a:rPr lang="zh-CN" altLang="en-US" dirty="0" smtClean="0"/>
              <a:t>都进行了交互，最后才和</a:t>
            </a:r>
            <a:r>
              <a:rPr lang="en-US" altLang="zh-CN" dirty="0" err="1" smtClean="0"/>
              <a:t>mask_features</a:t>
            </a:r>
            <a:r>
              <a:rPr lang="zh-CN" altLang="en-US" dirty="0" smtClean="0"/>
              <a:t>进行相似度计算生成</a:t>
            </a:r>
            <a:r>
              <a:rPr lang="en-US" altLang="zh-CN" dirty="0" smtClean="0"/>
              <a:t>mask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62025" y="2019300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张</a:t>
            </a:r>
            <a:r>
              <a:rPr lang="en-US" altLang="zh-CN" dirty="0" smtClean="0"/>
              <a:t>ok</a:t>
            </a:r>
            <a:r>
              <a:rPr lang="zh-CN" altLang="en-US" dirty="0" smtClean="0"/>
              <a:t>图，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部分的点作为</a:t>
            </a:r>
            <a:r>
              <a:rPr lang="en-US" altLang="zh-CN" dirty="0" smtClean="0"/>
              <a:t>negative</a:t>
            </a:r>
            <a:r>
              <a:rPr lang="zh-CN" altLang="en-US" dirty="0" smtClean="0"/>
              <a:t>的点补充加入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张提示图，提供</a:t>
            </a:r>
            <a:r>
              <a:rPr lang="en-US" altLang="zh-CN" dirty="0" smtClean="0"/>
              <a:t>positive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negative</a:t>
            </a:r>
            <a:r>
              <a:rPr lang="zh-CN" altLang="en-US" dirty="0" smtClean="0"/>
              <a:t>的点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张原图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415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Seem+query:1+pos/</a:t>
            </a:r>
            <a:r>
              <a:rPr lang="en-US" altLang="zh-CN" dirty="0" err="1" smtClean="0"/>
              <a:t>neg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463950"/>
            <a:ext cx="12001500" cy="59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35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505539"/>
            <a:ext cx="11449050" cy="552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3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875750"/>
            <a:ext cx="11206162" cy="5620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5250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Scale+no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cancha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407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41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Seem + only positive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7591" y="659219"/>
            <a:ext cx="603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Train_mvtecad</a:t>
            </a:r>
            <a:r>
              <a:rPr lang="zh-CN" altLang="en-US" dirty="0" smtClean="0"/>
              <a:t>为</a:t>
            </a:r>
            <a:r>
              <a:rPr lang="en-US" altLang="zh-CN" dirty="0" err="1" smtClean="0"/>
              <a:t>pos</a:t>
            </a:r>
            <a:r>
              <a:rPr lang="zh-CN" altLang="en-US" dirty="0" smtClean="0"/>
              <a:t>为其他的数据集的</a:t>
            </a:r>
            <a:r>
              <a:rPr lang="en-US" altLang="zh-CN" dirty="0" smtClean="0"/>
              <a:t>spatial</a:t>
            </a:r>
            <a:r>
              <a:rPr lang="zh-CN" altLang="en-US" dirty="0" smtClean="0"/>
              <a:t>位置的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17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3" y="704072"/>
            <a:ext cx="11959417" cy="51306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6383" y="99623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+ Text Prompt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4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0" y="704260"/>
            <a:ext cx="12038380" cy="5563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4005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+ Text Prompt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49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28700"/>
            <a:ext cx="11918723" cy="54841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73215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+ Text Prompt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9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31" y="927480"/>
            <a:ext cx="11694940" cy="51200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2265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+ Text Prompt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74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0" y="775922"/>
            <a:ext cx="11290244" cy="58249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675" y="158940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Visual Prompt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20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</TotalTime>
  <Words>721</Words>
  <Application>Microsoft Office PowerPoint</Application>
  <PresentationFormat>宽屏</PresentationFormat>
  <Paragraphs>146</Paragraphs>
  <Slides>48</Slides>
  <Notes>0</Notes>
  <HiddenSlides>29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解仕奥</dc:creator>
  <cp:lastModifiedBy>解仕奥</cp:lastModifiedBy>
  <cp:revision>19</cp:revision>
  <dcterms:created xsi:type="dcterms:W3CDTF">2023-08-24T09:34:30Z</dcterms:created>
  <dcterms:modified xsi:type="dcterms:W3CDTF">2023-08-31T11:55:53Z</dcterms:modified>
</cp:coreProperties>
</file>